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B4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4"/>
    <p:restoredTop sz="94332"/>
  </p:normalViewPr>
  <p:slideViewPr>
    <p:cSldViewPr snapToGrid="0" snapToObjects="1">
      <p:cViewPr>
        <p:scale>
          <a:sx n="64" d="100"/>
          <a:sy n="64" d="100"/>
        </p:scale>
        <p:origin x="13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BA8-C0EF-5448-8F13-5B9E835C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5171C-99A1-8F43-97D7-F54DD8C7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CFA8-46F3-044F-971E-8621E57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B40-8583-1743-B740-EF704B68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682BC-3DF7-984E-B894-4BF92BC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18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B7159-2435-0B46-9202-75E3BA32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FCA9-2011-3A45-9EBB-979747F2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745AA-D433-2242-827F-39AA8967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0A391-1ED5-DB4C-AFCB-F85ED9E4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A1D65-CDB8-494E-98BD-A8D2B07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F14C7-5884-464D-A707-AD0F24F67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20E9A-0AFE-7941-86B3-96A3CB92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FC420-40D0-F04D-A09A-373EB0C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E21A0-8C89-7B44-A7EF-9432BDA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B462-91E6-404E-8F20-694377B8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96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F9CA3-4FFF-FF4A-8FEF-4221D637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35BBD-3BF0-BD4F-8180-5EAFEA1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CED2-DAC7-8E47-824E-87AF96DD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A7FAE-3D2A-C348-BEE9-555EBA6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3C7EB-35AB-AA43-A009-E50F7E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02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74C4-7534-6C41-958E-9700550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EEDD0D-9092-C24C-8A8E-276865F8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A6936-EE02-1547-BEF2-379F738F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FD9F3-CD02-1C45-9683-AF51DFAB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FFD6-2375-E244-86DA-779D35B8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55E3E-5C18-3A43-B3EB-4AF596C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83F35-64E0-1443-A96C-7FF82FE4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90FF9-1F18-3045-9C57-460613A9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6F377-1FE5-B645-8FAE-E94E01C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D7301-3361-974B-B064-6C1957F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3E74E-D976-FF46-BCFA-C7DD0C71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65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D121-5D55-074E-92D1-08F9AB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DBF5B-F014-C149-BA93-C1452150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B9B88-4E51-CA43-915F-1309E487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DEFE2-853D-A74B-8268-67C78F4AE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C814C-279E-DE43-A0CB-D4600C9A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11BAB1-DDE0-7C45-B4BD-E0D63CC4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6FB1EF-C59B-1F47-95AE-72F488E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77FE9-B66D-7F4A-949F-950F17E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5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523A-CAC0-424F-BEE1-F994746D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E6700-0C3C-5647-99CB-02B620EA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1D4AA-4512-AC41-9D83-A9BD7B0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ED1E-2D40-4040-80FF-F56B222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6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657DD-AFC3-5948-B9DB-016432A8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DC321-B1F5-E246-B0DF-1DB3FEE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E6B69-BE6B-164F-8876-588FD56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49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E1FD4-F9F3-AB44-93A2-76E8AE0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8F7DD-2917-CA4B-BAAB-EBA1AF01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6F5C9-D87C-0845-9230-6D1BA5AD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1FD4D-974E-EA4E-A135-39B12CDC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E387B-D839-4945-9986-AEF3FE7B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E495D-CA71-CE4B-846A-DC85551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75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C38B-9B1A-654E-8B71-C41AA48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8DB811-BD3A-8248-A677-8A008D47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F05DA-5969-AD42-8376-7E3B14A27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F78F1-7332-5944-879D-808F051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24F23-0E0D-E145-9275-DD40E45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71B6-6C0A-6C47-8C71-BBBCDE57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EF5EED-0B75-7246-979B-2E8BAAFE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00874-CF9A-4E4A-8968-DB63D271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EB75-9458-004A-919C-D6E10DE0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89F-652D-4943-BCAD-42EC858D6AB5}" type="datetimeFigureOut">
              <a:rPr kumimoji="1" lang="zh-CN" altLang="en-US" smtClean="0"/>
              <a:t>2022/5/3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273D6-801E-554F-852D-9F3147B22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86152-38CE-5843-BD5A-120A01DA9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8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tiff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F603-DF62-E742-AB4E-C8F6D99B415C}"/>
              </a:ext>
            </a:extLst>
          </p:cNvPr>
          <p:cNvSpPr/>
          <p:nvPr/>
        </p:nvSpPr>
        <p:spPr>
          <a:xfrm>
            <a:off x="37592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CA25CD-BFA6-954C-9FEC-FDF32AF3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20" y="1595120"/>
            <a:ext cx="1134110" cy="10593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2DD1A5-E73F-2A44-8AE8-4898B7F4E975}"/>
              </a:ext>
            </a:extLst>
          </p:cNvPr>
          <p:cNvSpPr txBox="1"/>
          <p:nvPr/>
        </p:nvSpPr>
        <p:spPr>
          <a:xfrm>
            <a:off x="1510030" y="1595120"/>
            <a:ext cx="1781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1851,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Longdong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Avenue, Shanghai, China</a:t>
            </a:r>
          </a:p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Bailonggang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Wastewater treatment plant</a:t>
            </a:r>
          </a:p>
          <a:p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1D07C1D-2396-2A44-BC90-75FABF82B258}"/>
              </a:ext>
            </a:extLst>
          </p:cNvPr>
          <p:cNvSpPr/>
          <p:nvPr/>
        </p:nvSpPr>
        <p:spPr>
          <a:xfrm rot="5400000">
            <a:off x="175006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A9F6EC-71D9-3C44-ACEF-58C0868BA25C}"/>
              </a:ext>
            </a:extLst>
          </p:cNvPr>
          <p:cNvSpPr txBox="1"/>
          <p:nvPr/>
        </p:nvSpPr>
        <p:spPr>
          <a:xfrm>
            <a:off x="37592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121.618322N, 31.226823E (BD09: Baidu Map)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3E207C-3711-E24F-90C5-C2D8DC3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3444436"/>
            <a:ext cx="2601570" cy="1401883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373177-C8C0-6846-93AB-89241E04D30A}"/>
              </a:ext>
            </a:extLst>
          </p:cNvPr>
          <p:cNvSpPr/>
          <p:nvPr/>
        </p:nvSpPr>
        <p:spPr>
          <a:xfrm>
            <a:off x="14224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 Address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7E6D1D0B-D2C4-424F-BF01-8D955764D5F3}"/>
              </a:ext>
            </a:extLst>
          </p:cNvPr>
          <p:cNvSpPr/>
          <p:nvPr/>
        </p:nvSpPr>
        <p:spPr>
          <a:xfrm>
            <a:off x="377952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A300CA-023F-2A42-8B41-00BDF198D9C8}"/>
              </a:ext>
            </a:extLst>
          </p:cNvPr>
          <p:cNvSpPr/>
          <p:nvPr/>
        </p:nvSpPr>
        <p:spPr>
          <a:xfrm>
            <a:off x="455803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F37C913-9394-5240-A662-91FFAA86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82536" y="1661801"/>
            <a:ext cx="1109603" cy="9872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A8886-35C3-1443-BCA8-CE14C76D98DE}"/>
              </a:ext>
            </a:extLst>
          </p:cNvPr>
          <p:cNvSpPr txBox="1"/>
          <p:nvPr/>
        </p:nvSpPr>
        <p:spPr>
          <a:xfrm>
            <a:off x="5692140" y="1595120"/>
            <a:ext cx="178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sludge data of each WWTPs. Filling the missing values by the flows of wastewater treatments.</a:t>
            </a:r>
          </a:p>
          <a:p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8DF96A3C-8C5D-0840-B62B-76C0F4C59F10}"/>
              </a:ext>
            </a:extLst>
          </p:cNvPr>
          <p:cNvSpPr/>
          <p:nvPr/>
        </p:nvSpPr>
        <p:spPr>
          <a:xfrm rot="5400000">
            <a:off x="593217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510645-C4A7-9C40-8CA5-39FF7098463F}"/>
              </a:ext>
            </a:extLst>
          </p:cNvPr>
          <p:cNvSpPr txBox="1"/>
          <p:nvPr/>
        </p:nvSpPr>
        <p:spPr>
          <a:xfrm>
            <a:off x="455803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all the sludge data at city level.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28F60F-6491-1240-9BB0-2DBB57B946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15378" y="3367088"/>
            <a:ext cx="1961645" cy="1401883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BCB43A94-7BC7-474F-8BA4-CE7A27683B53}"/>
              </a:ext>
            </a:extLst>
          </p:cNvPr>
          <p:cNvSpPr/>
          <p:nvPr/>
        </p:nvSpPr>
        <p:spPr>
          <a:xfrm>
            <a:off x="432435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Sludge Data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CA9342D9-D67B-C14B-92B1-D28366761B2B}"/>
              </a:ext>
            </a:extLst>
          </p:cNvPr>
          <p:cNvSpPr/>
          <p:nvPr/>
        </p:nvSpPr>
        <p:spPr>
          <a:xfrm>
            <a:off x="792099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7FCF7D-DB8C-B842-9850-8E0B49E7C06D}"/>
              </a:ext>
            </a:extLst>
          </p:cNvPr>
          <p:cNvSpPr/>
          <p:nvPr/>
        </p:nvSpPr>
        <p:spPr>
          <a:xfrm>
            <a:off x="864870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F45EBC9-AE26-3944-A93D-CFE80507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73206" y="1678935"/>
            <a:ext cx="1109603" cy="9529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A7557D7-218C-4D4F-B44E-00519D938740}"/>
              </a:ext>
            </a:extLst>
          </p:cNvPr>
          <p:cNvSpPr txBox="1"/>
          <p:nvPr/>
        </p:nvSpPr>
        <p:spPr>
          <a:xfrm>
            <a:off x="9782810" y="1595120"/>
            <a:ext cx="17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sludge data we’ve calculated with Yearbooks.</a:t>
            </a:r>
          </a:p>
          <a:p>
            <a:endParaRPr kumimoji="1"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F161ED4-8B89-2E4E-9E46-4DFFA84473E8}"/>
              </a:ext>
            </a:extLst>
          </p:cNvPr>
          <p:cNvSpPr/>
          <p:nvPr/>
        </p:nvSpPr>
        <p:spPr>
          <a:xfrm rot="5400000">
            <a:off x="1002284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9DAC9A-95D2-EA47-AA3C-201A50EF2CAC}"/>
              </a:ext>
            </a:extLst>
          </p:cNvPr>
          <p:cNvSpPr txBox="1"/>
          <p:nvPr/>
        </p:nvSpPr>
        <p:spPr>
          <a:xfrm>
            <a:off x="8689340" y="2887782"/>
            <a:ext cx="287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data that has an obvious bias.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4A13316-E476-F143-A875-3A15907B4B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58859" y="3444436"/>
            <a:ext cx="1983841" cy="140188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43FACAF3-23A7-FB4A-970E-FB442F3580C8}"/>
              </a:ext>
            </a:extLst>
          </p:cNvPr>
          <p:cNvSpPr/>
          <p:nvPr/>
        </p:nvSpPr>
        <p:spPr>
          <a:xfrm>
            <a:off x="841502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F5A67048-B523-8A4C-8D3D-9C3B93902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31316"/>
              </p:ext>
            </p:extLst>
          </p:nvPr>
        </p:nvGraphicFramePr>
        <p:xfrm>
          <a:off x="1229327" y="-1567149"/>
          <a:ext cx="3988627" cy="3777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627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488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Sludge Generation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328873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5C46EBB1-BC7A-7743-BB67-994EFD6C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3128" y="-936922"/>
            <a:ext cx="3711222" cy="2893089"/>
          </a:xfrm>
          <a:prstGeom prst="rect">
            <a:avLst/>
          </a:prstGeom>
        </p:spPr>
      </p:pic>
      <p:graphicFrame>
        <p:nvGraphicFramePr>
          <p:cNvPr id="27" name="表格 25">
            <a:extLst>
              <a:ext uri="{FF2B5EF4-FFF2-40B4-BE49-F238E27FC236}">
                <a16:creationId xmlns:a16="http://schemas.microsoft.com/office/drawing/2014/main" id="{0C912887-1D29-CA40-BE07-D836BEF6E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79133"/>
              </p:ext>
            </p:extLst>
          </p:nvPr>
        </p:nvGraphicFramePr>
        <p:xfrm>
          <a:off x="7140668" y="-1569567"/>
          <a:ext cx="3805438" cy="3779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5438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488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Factors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32908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graphicFrame>
        <p:nvGraphicFramePr>
          <p:cNvPr id="28" name="表格 25">
            <a:extLst>
              <a:ext uri="{FF2B5EF4-FFF2-40B4-BE49-F238E27FC236}">
                <a16:creationId xmlns:a16="http://schemas.microsoft.com/office/drawing/2014/main" id="{EBD0A41B-25F8-BF49-85B5-2DE3D9DF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17588"/>
              </p:ext>
            </p:extLst>
          </p:nvPr>
        </p:nvGraphicFramePr>
        <p:xfrm>
          <a:off x="-864166" y="2426849"/>
          <a:ext cx="14039999" cy="532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377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  <a:gridCol w="7041622">
                  <a:extLst>
                    <a:ext uri="{9D8B030D-6E8A-4147-A177-3AD203B41FA5}">
                      <a16:colId xmlns:a16="http://schemas.microsoft.com/office/drawing/2014/main" val="533716134"/>
                    </a:ext>
                  </a:extLst>
                </a:gridCol>
              </a:tblGrid>
              <a:tr h="471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</a:t>
                      </a:r>
                      <a:r>
                        <a:rPr kumimoji="1" lang="zh-CN" alt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Sludge generation                               </a:t>
                      </a:r>
                      <a:r>
                        <a:rPr kumimoji="1" lang="zh-CN" altLang="en-US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1" lang="en-US" altLang="zh-CN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zh-CN" altLang="en-US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Trends         </a:t>
                      </a:r>
                      <a:r>
                        <a:rPr kumimoji="1" lang="zh-CN" alt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1" lang="en-US" altLang="zh-CN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GHG emission and its potential reduction</a:t>
                      </a:r>
                      <a:endParaRPr kumimoji="1" lang="zh-CN" altLang="en-US" b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48492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grpSp>
        <p:nvGrpSpPr>
          <p:cNvPr id="62" name="组合 61">
            <a:extLst>
              <a:ext uri="{FF2B5EF4-FFF2-40B4-BE49-F238E27FC236}">
                <a16:creationId xmlns:a16="http://schemas.microsoft.com/office/drawing/2014/main" id="{6E378C3B-9784-C547-9F39-5169D6346518}"/>
              </a:ext>
            </a:extLst>
          </p:cNvPr>
          <p:cNvGrpSpPr/>
          <p:nvPr/>
        </p:nvGrpSpPr>
        <p:grpSpPr>
          <a:xfrm>
            <a:off x="7430753" y="-1062257"/>
            <a:ext cx="3265023" cy="3245007"/>
            <a:chOff x="4928185" y="504863"/>
            <a:chExt cx="2538601" cy="276995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6890C9B-FE3F-4942-B67C-86C1B43A6E9D}"/>
                </a:ext>
              </a:extLst>
            </p:cNvPr>
            <p:cNvGrpSpPr/>
            <p:nvPr/>
          </p:nvGrpSpPr>
          <p:grpSpPr>
            <a:xfrm>
              <a:off x="4928185" y="784314"/>
              <a:ext cx="2332383" cy="2490505"/>
              <a:chOff x="4928185" y="784314"/>
              <a:chExt cx="2332383" cy="249050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83E611B-6A23-C946-8EEA-3858B7EED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8185" y="167736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3" rev="2359362"/>
                </a:camera>
                <a:lightRig rig="threePt" dir="t"/>
              </a:scene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31F4A3A-F5BA-2D42-A7A2-D619B7236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3257" y="137751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FB88CF1-0453-1443-9AE3-B1D2CEBA7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9475" y="107685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8E641346-5A95-DF44-85C3-B9C4AA8BF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2543" y="784314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C5ADB1F-101C-E24D-9802-3FE4876FE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8761" y="504863"/>
              <a:ext cx="1758025" cy="1597451"/>
            </a:xfrm>
            <a:prstGeom prst="rect">
              <a:avLst/>
            </a:prstGeom>
            <a:scene3d>
              <a:camera prst="orthographicFront">
                <a:rot lat="2528704" lon="3040642" rev="2359361"/>
              </a:camera>
              <a:lightRig rig="threePt" dir="t"/>
            </a:scene3d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8A246E3-36DC-E14C-8DA3-491742403C01}"/>
              </a:ext>
            </a:extLst>
          </p:cNvPr>
          <p:cNvGrpSpPr/>
          <p:nvPr/>
        </p:nvGrpSpPr>
        <p:grpSpPr>
          <a:xfrm>
            <a:off x="6389537" y="3153180"/>
            <a:ext cx="6786296" cy="4181076"/>
            <a:chOff x="5148646" y="3808171"/>
            <a:chExt cx="5905621" cy="500832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222D857-2CDB-CF4B-9571-404D1B3680C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5148646" y="3808171"/>
              <a:ext cx="5508487" cy="5008324"/>
            </a:xfrm>
            <a:prstGeom prst="rect">
              <a:avLst/>
            </a:prstGeom>
            <a:noFill/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B34A87-EF79-3C42-8F15-B73060B8C5CE}"/>
                </a:ext>
              </a:extLst>
            </p:cNvPr>
            <p:cNvSpPr txBox="1"/>
            <p:nvPr/>
          </p:nvSpPr>
          <p:spPr>
            <a:xfrm>
              <a:off x="9701156" y="4948048"/>
              <a:ext cx="1353111" cy="940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LCD refers to Low Carbon Disposal development which optimizes sludge disposal methods for low GHG emissions.</a:t>
              </a:r>
              <a:endParaRPr kumimoji="1"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1379C1B-365A-E645-AEB4-F1A5CC76961E}"/>
                </a:ext>
              </a:extLst>
            </p:cNvPr>
            <p:cNvSpPr/>
            <p:nvPr/>
          </p:nvSpPr>
          <p:spPr>
            <a:xfrm>
              <a:off x="8778035" y="6841548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B0BB323-9C55-4C46-B733-44A257735F1C}"/>
                </a:ext>
              </a:extLst>
            </p:cNvPr>
            <p:cNvSpPr/>
            <p:nvPr/>
          </p:nvSpPr>
          <p:spPr>
            <a:xfrm>
              <a:off x="10624259" y="6838735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7" name="右箭头 56">
            <a:extLst>
              <a:ext uri="{FF2B5EF4-FFF2-40B4-BE49-F238E27FC236}">
                <a16:creationId xmlns:a16="http://schemas.microsoft.com/office/drawing/2014/main" id="{40B957E6-8179-F140-AFCD-1A39635E6203}"/>
              </a:ext>
            </a:extLst>
          </p:cNvPr>
          <p:cNvSpPr/>
          <p:nvPr/>
        </p:nvSpPr>
        <p:spPr>
          <a:xfrm>
            <a:off x="5242018" y="105855"/>
            <a:ext cx="1889698" cy="915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GeoDetector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9DE33B-ABAB-9146-8196-6E1D77DC05D2}"/>
              </a:ext>
            </a:extLst>
          </p:cNvPr>
          <p:cNvGrpSpPr/>
          <p:nvPr/>
        </p:nvGrpSpPr>
        <p:grpSpPr>
          <a:xfrm>
            <a:off x="-509596" y="3184625"/>
            <a:ext cx="6312060" cy="4237677"/>
            <a:chOff x="371957" y="4575772"/>
            <a:chExt cx="5449260" cy="372501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290718C-5208-F048-8529-F42C6D8E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71957" y="4575772"/>
              <a:ext cx="5169150" cy="372501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ADF7B1-CF6B-D846-BDA3-1FBFE469A4A6}"/>
                </a:ext>
              </a:extLst>
            </p:cNvPr>
            <p:cNvSpPr/>
            <p:nvPr/>
          </p:nvSpPr>
          <p:spPr>
            <a:xfrm>
              <a:off x="4278605" y="7135220"/>
              <a:ext cx="695022" cy="8838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88CD4-FFD8-5C4B-8303-2AFFC058DCEA}"/>
                </a:ext>
              </a:extLst>
            </p:cNvPr>
            <p:cNvSpPr txBox="1"/>
            <p:nvPr/>
          </p:nvSpPr>
          <p:spPr>
            <a:xfrm>
              <a:off x="4239153" y="7099741"/>
              <a:ext cx="987770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sludge generations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F72BF3C-628F-AA42-9DE2-7AE960A64F5C}"/>
                </a:ext>
              </a:extLst>
            </p:cNvPr>
            <p:cNvSpPr txBox="1"/>
            <p:nvPr/>
          </p:nvSpPr>
          <p:spPr>
            <a:xfrm>
              <a:off x="4244266" y="7256497"/>
              <a:ext cx="623888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Uncertainties</a:t>
              </a:r>
              <a:endParaRPr kumimoji="1" lang="zh-CN" alt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269E680-56B7-FF48-AF3F-E9530B8A68D4}"/>
                </a:ext>
              </a:extLst>
            </p:cNvPr>
            <p:cNvSpPr/>
            <p:nvPr/>
          </p:nvSpPr>
          <p:spPr>
            <a:xfrm>
              <a:off x="3951861" y="6702149"/>
              <a:ext cx="237610" cy="129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AD0F6D4-A7EF-9A4D-9F1D-9F6E1A9B869B}"/>
                </a:ext>
              </a:extLst>
            </p:cNvPr>
            <p:cNvSpPr txBox="1"/>
            <p:nvPr/>
          </p:nvSpPr>
          <p:spPr>
            <a:xfrm>
              <a:off x="4245145" y="7391680"/>
              <a:ext cx="1576072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sludge generation with stable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1683658-4AAD-034D-B83B-5EE9B1E45443}"/>
                </a:ext>
              </a:extLst>
            </p:cNvPr>
            <p:cNvSpPr txBox="1"/>
            <p:nvPr/>
          </p:nvSpPr>
          <p:spPr>
            <a:xfrm>
              <a:off x="4245294" y="7527035"/>
              <a:ext cx="1563249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sludge generation with rapid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3835F5B-29DE-EE47-921E-E079F3D5C2E4}"/>
                </a:ext>
              </a:extLst>
            </p:cNvPr>
            <p:cNvSpPr txBox="1"/>
            <p:nvPr/>
          </p:nvSpPr>
          <p:spPr>
            <a:xfrm>
              <a:off x="4245416" y="7661055"/>
              <a:ext cx="1547217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sludge generation with rapid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E37995A-6040-4245-A4C5-144ECE854874}"/>
                </a:ext>
              </a:extLst>
            </p:cNvPr>
            <p:cNvSpPr txBox="1"/>
            <p:nvPr/>
          </p:nvSpPr>
          <p:spPr>
            <a:xfrm>
              <a:off x="4244804" y="7814184"/>
              <a:ext cx="1560042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sludge generation with stable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1B87E8EC-8022-1E45-BC27-39E07D910447}"/>
              </a:ext>
            </a:extLst>
          </p:cNvPr>
          <p:cNvSpPr/>
          <p:nvPr/>
        </p:nvSpPr>
        <p:spPr>
          <a:xfrm>
            <a:off x="4772546" y="2764789"/>
            <a:ext cx="2748843" cy="3235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Socioeconomic Pathways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2C0F58F-5852-9740-B23C-AE7A5B306107}"/>
              </a:ext>
            </a:extLst>
          </p:cNvPr>
          <p:cNvSpPr/>
          <p:nvPr/>
        </p:nvSpPr>
        <p:spPr>
          <a:xfrm>
            <a:off x="5248705" y="2243552"/>
            <a:ext cx="1814255" cy="258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46425D-81B4-B349-8BAA-63956CD64BC5}"/>
              </a:ext>
            </a:extLst>
          </p:cNvPr>
          <p:cNvSpPr/>
          <p:nvPr/>
        </p:nvSpPr>
        <p:spPr>
          <a:xfrm>
            <a:off x="11601061" y="5333757"/>
            <a:ext cx="1060761" cy="26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51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4B0ED6-9BA8-AC48-BA6D-B0825E44F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44" y="142875"/>
            <a:ext cx="3622219" cy="27166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885074-70EF-8B44-8C58-581C5EE2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62" y="142875"/>
            <a:ext cx="3622219" cy="2717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8E2555-CA63-8646-8799-AFE506C15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43" y="2859539"/>
            <a:ext cx="3622219" cy="27162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10FEAD-4C3C-BF4E-9B52-CA8554A4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162" y="2738375"/>
            <a:ext cx="3622219" cy="2837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46E7FE-4CB2-7A4F-BF83-C62D9C7A8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381" y="184124"/>
            <a:ext cx="4072857" cy="53916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2F9973-D64B-804E-8B07-DA5B47F22C48}"/>
              </a:ext>
            </a:extLst>
          </p:cNvPr>
          <p:cNvSpPr txBox="1"/>
          <p:nvPr/>
        </p:nvSpPr>
        <p:spPr>
          <a:xfrm>
            <a:off x="9422000" y="4289114"/>
            <a:ext cx="246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张欧文同学已毕业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目前研究生待入学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因疫情推迟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65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167</Words>
  <Application>Microsoft Macintosh PowerPoint</Application>
  <PresentationFormat>宽屏</PresentationFormat>
  <Paragraphs>30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SimHei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2578</dc:creator>
  <cp:lastModifiedBy>office</cp:lastModifiedBy>
  <cp:revision>29</cp:revision>
  <dcterms:created xsi:type="dcterms:W3CDTF">2022-01-02T12:50:10Z</dcterms:created>
  <dcterms:modified xsi:type="dcterms:W3CDTF">2022-05-03T13:14:37Z</dcterms:modified>
</cp:coreProperties>
</file>